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5E158-342D-475C-8138-3A4D6E93EEA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0BDC22-2309-4913-B80D-D0B492F7920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dirty="0" smtClean="0">
              <a:solidFill>
                <a:srgbClr val="FF0000"/>
              </a:solidFill>
            </a:rPr>
            <a:t>ДОУ демонстрирующие качественные результаты – ресурс роста профессионального мастерства</a:t>
          </a:r>
        </a:p>
        <a:p>
          <a:pPr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E2B854F6-7E1D-48E7-8E9F-E2A84BECAF60}" type="parTrans" cxnId="{0464AFE9-55F4-42F2-A433-5CF8D2CEC83C}">
      <dgm:prSet/>
      <dgm:spPr/>
      <dgm:t>
        <a:bodyPr/>
        <a:lstStyle/>
        <a:p>
          <a:endParaRPr lang="ru-RU"/>
        </a:p>
      </dgm:t>
    </dgm:pt>
    <dgm:pt modelId="{35C80DFB-90CE-43CC-A8B8-00B9575E9697}" type="sibTrans" cxnId="{0464AFE9-55F4-42F2-A433-5CF8D2CEC83C}">
      <dgm:prSet/>
      <dgm:spPr/>
      <dgm:t>
        <a:bodyPr/>
        <a:lstStyle/>
        <a:p>
          <a:endParaRPr lang="ru-RU"/>
        </a:p>
      </dgm:t>
    </dgm:pt>
    <dgm:pt modelId="{769DD1EB-C682-4746-8C96-814F25444690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ДОУ 10 </a:t>
          </a:r>
          <a:r>
            <a:rPr lang="ru-RU" b="1" dirty="0" err="1" smtClean="0">
              <a:solidFill>
                <a:srgbClr val="FF0000"/>
              </a:solidFill>
            </a:rPr>
            <a:t>Стажировочная</a:t>
          </a:r>
          <a:r>
            <a:rPr lang="ru-RU" b="1" dirty="0" smtClean="0">
              <a:solidFill>
                <a:srgbClr val="FF0000"/>
              </a:solidFill>
            </a:rPr>
            <a:t> платформа по нравственно-патриотическому воспитанию</a:t>
          </a:r>
        </a:p>
        <a:p>
          <a:r>
            <a:rPr lang="ru-RU" dirty="0" smtClean="0">
              <a:solidFill>
                <a:schemeClr val="tx1"/>
              </a:solidFill>
            </a:rPr>
            <a:t>Приказом министерства образования Красноярского края №116-11-05 от 09.03.2021 региональной инновационной площадкой, признано  ДОУ №10, реализующий инновационный проект, отражающий систему нравственно-патриотического воспитания дошкольников через краеведение «Детство с родным городом». </a:t>
          </a:r>
          <a:endParaRPr lang="ru-RU" b="1" dirty="0">
            <a:solidFill>
              <a:schemeClr val="tx1"/>
            </a:solidFill>
          </a:endParaRPr>
        </a:p>
      </dgm:t>
    </dgm:pt>
    <dgm:pt modelId="{82474495-55CE-428A-985C-82772F9D5020}" type="parTrans" cxnId="{5B645D9B-173A-4C6E-9B98-2513A8129B33}">
      <dgm:prSet/>
      <dgm:spPr/>
      <dgm:t>
        <a:bodyPr/>
        <a:lstStyle/>
        <a:p>
          <a:endParaRPr lang="ru-RU"/>
        </a:p>
      </dgm:t>
    </dgm:pt>
    <dgm:pt modelId="{C2DC1D38-61A9-4746-B416-FB9BC6737043}" type="sibTrans" cxnId="{5B645D9B-173A-4C6E-9B98-2513A8129B33}">
      <dgm:prSet/>
      <dgm:spPr/>
      <dgm:t>
        <a:bodyPr/>
        <a:lstStyle/>
        <a:p>
          <a:endParaRPr lang="ru-RU"/>
        </a:p>
      </dgm:t>
    </dgm:pt>
    <dgm:pt modelId="{D6A51D5B-0834-42EE-A1ED-E8C702941CB5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ДОУ 17 </a:t>
          </a:r>
          <a:r>
            <a:rPr lang="ru-RU" b="1" dirty="0" err="1" smtClean="0">
              <a:solidFill>
                <a:srgbClr val="FF0000"/>
              </a:solidFill>
            </a:rPr>
            <a:t>Стажировочная</a:t>
          </a:r>
          <a:r>
            <a:rPr lang="ru-RU" b="1" dirty="0" smtClean="0">
              <a:solidFill>
                <a:srgbClr val="FF0000"/>
              </a:solidFill>
            </a:rPr>
            <a:t> платформа по формированию предпосылок естественно-научной грамотности дошкольников</a:t>
          </a:r>
        </a:p>
        <a:p>
          <a:r>
            <a:rPr lang="ru-RU" b="1" dirty="0" smtClean="0">
              <a:solidFill>
                <a:schemeClr val="tx1"/>
              </a:solidFill>
            </a:rPr>
            <a:t>Всероссийская инновационная площадка по исследовательской деятельности дошкольников</a:t>
          </a:r>
          <a:endParaRPr lang="ru-RU" b="1" dirty="0">
            <a:solidFill>
              <a:schemeClr val="tx1"/>
            </a:solidFill>
          </a:endParaRPr>
        </a:p>
      </dgm:t>
    </dgm:pt>
    <dgm:pt modelId="{9A6B25DE-ED9F-4D02-99C2-1C67DD65EE41}" type="parTrans" cxnId="{DC860A9F-B033-4D38-A6F9-4B78AD5DBA8E}">
      <dgm:prSet/>
      <dgm:spPr/>
      <dgm:t>
        <a:bodyPr/>
        <a:lstStyle/>
        <a:p>
          <a:endParaRPr lang="ru-RU"/>
        </a:p>
      </dgm:t>
    </dgm:pt>
    <dgm:pt modelId="{7BBDA321-FA8E-4FD8-9991-4AB58FE1EBA6}" type="sibTrans" cxnId="{DC860A9F-B033-4D38-A6F9-4B78AD5DBA8E}">
      <dgm:prSet/>
      <dgm:spPr/>
      <dgm:t>
        <a:bodyPr/>
        <a:lstStyle/>
        <a:p>
          <a:endParaRPr lang="ru-RU"/>
        </a:p>
      </dgm:t>
    </dgm:pt>
    <dgm:pt modelId="{D42A35E4-6657-464E-B765-538940BC511A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ДОУ 54 </a:t>
          </a:r>
          <a:r>
            <a:rPr lang="ru-RU" b="1" dirty="0" err="1" smtClean="0">
              <a:solidFill>
                <a:srgbClr val="FF0000"/>
              </a:solidFill>
            </a:rPr>
            <a:t>Стажировочная</a:t>
          </a:r>
          <a:r>
            <a:rPr lang="ru-RU" b="1" dirty="0" smtClean="0">
              <a:solidFill>
                <a:srgbClr val="FF0000"/>
              </a:solidFill>
            </a:rPr>
            <a:t> платформа по читательской грамотности</a:t>
          </a:r>
        </a:p>
        <a:p>
          <a:r>
            <a:rPr lang="ru-RU" b="1" smtClean="0">
              <a:solidFill>
                <a:schemeClr val="tx1"/>
              </a:solidFill>
            </a:rPr>
            <a:t>«Эффективное инклюзивное образование в ДОУ»</a:t>
          </a:r>
          <a:endParaRPr lang="ru-RU" b="1" dirty="0">
            <a:solidFill>
              <a:schemeClr val="tx1"/>
            </a:solidFill>
          </a:endParaRPr>
        </a:p>
      </dgm:t>
    </dgm:pt>
    <dgm:pt modelId="{5C1ED60F-1303-4107-B487-85E60ADC122D}" type="parTrans" cxnId="{20A697EE-B191-4378-AEA2-A4EAB0D17670}">
      <dgm:prSet/>
      <dgm:spPr/>
      <dgm:t>
        <a:bodyPr/>
        <a:lstStyle/>
        <a:p>
          <a:endParaRPr lang="ru-RU"/>
        </a:p>
      </dgm:t>
    </dgm:pt>
    <dgm:pt modelId="{2E087AB1-CC54-4066-A4AD-C66B6C6482C7}" type="sibTrans" cxnId="{20A697EE-B191-4378-AEA2-A4EAB0D17670}">
      <dgm:prSet/>
      <dgm:spPr/>
      <dgm:t>
        <a:bodyPr/>
        <a:lstStyle/>
        <a:p>
          <a:endParaRPr lang="ru-RU"/>
        </a:p>
      </dgm:t>
    </dgm:pt>
    <dgm:pt modelId="{09457E39-B741-42B8-9623-043F6D56429B}" type="pres">
      <dgm:prSet presAssocID="{60B5E158-342D-475C-8138-3A4D6E93EE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5C812-CC20-4578-A2E4-C4E079AE92C3}" type="pres">
      <dgm:prSet presAssocID="{610BDC22-2309-4913-B80D-D0B492F7920E}" presName="roof" presStyleLbl="dkBgShp" presStyleIdx="0" presStyleCnt="2"/>
      <dgm:spPr/>
      <dgm:t>
        <a:bodyPr/>
        <a:lstStyle/>
        <a:p>
          <a:endParaRPr lang="ru-RU"/>
        </a:p>
      </dgm:t>
    </dgm:pt>
    <dgm:pt modelId="{5233FCB3-A405-4AA1-991C-3EB7CAE3A4F8}" type="pres">
      <dgm:prSet presAssocID="{610BDC22-2309-4913-B80D-D0B492F7920E}" presName="pillars" presStyleCnt="0"/>
      <dgm:spPr/>
    </dgm:pt>
    <dgm:pt modelId="{057D3628-15C1-4E52-B0ED-EBD7599FE1FD}" type="pres">
      <dgm:prSet presAssocID="{610BDC22-2309-4913-B80D-D0B492F7920E}" presName="pillar1" presStyleLbl="node1" presStyleIdx="0" presStyleCnt="3" custScaleX="99756" custScaleY="48962" custLinFactNeighborX="-49" custLinFactNeighborY="-24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636B0-E54B-45AC-80E8-174889F33667}" type="pres">
      <dgm:prSet presAssocID="{769DD1EB-C682-4746-8C96-814F25444690}" presName="pillarX" presStyleLbl="node1" presStyleIdx="1" presStyleCnt="3" custScaleY="81278" custLinFactNeighborX="462" custLinFactNeighborY="-8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2DBE9-5DDF-47A8-90D0-9117031748EC}" type="pres">
      <dgm:prSet presAssocID="{D6A51D5B-0834-42EE-A1ED-E8C702941CB5}" presName="pillarX" presStyleLbl="node1" presStyleIdx="2" presStyleCnt="3" custScaleY="48962" custLinFactNeighborX="98" custLinFactNeighborY="-24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E3D1-4DF3-4E0B-8659-E96244021AF0}" type="pres">
      <dgm:prSet presAssocID="{610BDC22-2309-4913-B80D-D0B492F7920E}" presName="base" presStyleLbl="dkBgShp" presStyleIdx="1" presStyleCnt="2"/>
      <dgm:spPr/>
    </dgm:pt>
  </dgm:ptLst>
  <dgm:cxnLst>
    <dgm:cxn modelId="{20A697EE-B191-4378-AEA2-A4EAB0D17670}" srcId="{610BDC22-2309-4913-B80D-D0B492F7920E}" destId="{D42A35E4-6657-464E-B765-538940BC511A}" srcOrd="0" destOrd="0" parTransId="{5C1ED60F-1303-4107-B487-85E60ADC122D}" sibTransId="{2E087AB1-CC54-4066-A4AD-C66B6C6482C7}"/>
    <dgm:cxn modelId="{64FC6FEF-92AF-400C-9EC3-BCB6B2A56FEE}" type="presOf" srcId="{D42A35E4-6657-464E-B765-538940BC511A}" destId="{057D3628-15C1-4E52-B0ED-EBD7599FE1FD}" srcOrd="0" destOrd="0" presId="urn:microsoft.com/office/officeart/2005/8/layout/hList3"/>
    <dgm:cxn modelId="{5B645D9B-173A-4C6E-9B98-2513A8129B33}" srcId="{610BDC22-2309-4913-B80D-D0B492F7920E}" destId="{769DD1EB-C682-4746-8C96-814F25444690}" srcOrd="1" destOrd="0" parTransId="{82474495-55CE-428A-985C-82772F9D5020}" sibTransId="{C2DC1D38-61A9-4746-B416-FB9BC6737043}"/>
    <dgm:cxn modelId="{3796D7FF-363E-4F45-9162-2C5A8D7CC96A}" type="presOf" srcId="{769DD1EB-C682-4746-8C96-814F25444690}" destId="{C97636B0-E54B-45AC-80E8-174889F33667}" srcOrd="0" destOrd="0" presId="urn:microsoft.com/office/officeart/2005/8/layout/hList3"/>
    <dgm:cxn modelId="{C3B9BC43-E50A-4830-99C4-71D7F3B7FCEE}" type="presOf" srcId="{60B5E158-342D-475C-8138-3A4D6E93EEAA}" destId="{09457E39-B741-42B8-9623-043F6D56429B}" srcOrd="0" destOrd="0" presId="urn:microsoft.com/office/officeart/2005/8/layout/hList3"/>
    <dgm:cxn modelId="{DC860A9F-B033-4D38-A6F9-4B78AD5DBA8E}" srcId="{610BDC22-2309-4913-B80D-D0B492F7920E}" destId="{D6A51D5B-0834-42EE-A1ED-E8C702941CB5}" srcOrd="2" destOrd="0" parTransId="{9A6B25DE-ED9F-4D02-99C2-1C67DD65EE41}" sibTransId="{7BBDA321-FA8E-4FD8-9991-4AB58FE1EBA6}"/>
    <dgm:cxn modelId="{0464AFE9-55F4-42F2-A433-5CF8D2CEC83C}" srcId="{60B5E158-342D-475C-8138-3A4D6E93EEAA}" destId="{610BDC22-2309-4913-B80D-D0B492F7920E}" srcOrd="0" destOrd="0" parTransId="{E2B854F6-7E1D-48E7-8E9F-E2A84BECAF60}" sibTransId="{35C80DFB-90CE-43CC-A8B8-00B9575E9697}"/>
    <dgm:cxn modelId="{49859B63-400C-420D-9DA7-6AFB3AECE10D}" type="presOf" srcId="{610BDC22-2309-4913-B80D-D0B492F7920E}" destId="{43A5C812-CC20-4578-A2E4-C4E079AE92C3}" srcOrd="0" destOrd="0" presId="urn:microsoft.com/office/officeart/2005/8/layout/hList3"/>
    <dgm:cxn modelId="{CE44CFC4-2315-491D-9E45-C769CEA099DA}" type="presOf" srcId="{D6A51D5B-0834-42EE-A1ED-E8C702941CB5}" destId="{9482DBE9-5DDF-47A8-90D0-9117031748EC}" srcOrd="0" destOrd="0" presId="urn:microsoft.com/office/officeart/2005/8/layout/hList3"/>
    <dgm:cxn modelId="{0259BE4F-BE7A-4A72-A046-AF5EA4546C44}" type="presParOf" srcId="{09457E39-B741-42B8-9623-043F6D56429B}" destId="{43A5C812-CC20-4578-A2E4-C4E079AE92C3}" srcOrd="0" destOrd="0" presId="urn:microsoft.com/office/officeart/2005/8/layout/hList3"/>
    <dgm:cxn modelId="{E5EA7C4B-19B1-4055-BD6E-9F4C4FC8CF37}" type="presParOf" srcId="{09457E39-B741-42B8-9623-043F6D56429B}" destId="{5233FCB3-A405-4AA1-991C-3EB7CAE3A4F8}" srcOrd="1" destOrd="0" presId="urn:microsoft.com/office/officeart/2005/8/layout/hList3"/>
    <dgm:cxn modelId="{C9DD4613-2A91-4F7C-9B5D-E298F2E9F296}" type="presParOf" srcId="{5233FCB3-A405-4AA1-991C-3EB7CAE3A4F8}" destId="{057D3628-15C1-4E52-B0ED-EBD7599FE1FD}" srcOrd="0" destOrd="0" presId="urn:microsoft.com/office/officeart/2005/8/layout/hList3"/>
    <dgm:cxn modelId="{1AF065F0-B943-4185-A79F-7C5415100B57}" type="presParOf" srcId="{5233FCB3-A405-4AA1-991C-3EB7CAE3A4F8}" destId="{C97636B0-E54B-45AC-80E8-174889F33667}" srcOrd="1" destOrd="0" presId="urn:microsoft.com/office/officeart/2005/8/layout/hList3"/>
    <dgm:cxn modelId="{BEBF140E-4476-4321-BE08-5665949DD9AA}" type="presParOf" srcId="{5233FCB3-A405-4AA1-991C-3EB7CAE3A4F8}" destId="{9482DBE9-5DDF-47A8-90D0-9117031748EC}" srcOrd="2" destOrd="0" presId="urn:microsoft.com/office/officeart/2005/8/layout/hList3"/>
    <dgm:cxn modelId="{FBD02C75-D2DD-47F4-BC4C-4A11FBD1D34D}" type="presParOf" srcId="{09457E39-B741-42B8-9623-043F6D56429B}" destId="{2546E3D1-4DF3-4E0B-8659-E96244021AF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5C812-CC20-4578-A2E4-C4E079AE92C3}">
      <dsp:nvSpPr>
        <dsp:cNvPr id="0" name=""/>
        <dsp:cNvSpPr/>
      </dsp:nvSpPr>
      <dsp:spPr>
        <a:xfrm>
          <a:off x="0" y="0"/>
          <a:ext cx="7560840" cy="16849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0" kern="1200" dirty="0" smtClean="0">
              <a:solidFill>
                <a:srgbClr val="FF0000"/>
              </a:solidFill>
            </a:rPr>
            <a:t>ДОУ демонстрирующие качественные результаты – ресурс роста профессионального мастерства</a:t>
          </a:r>
        </a:p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/>
        </a:p>
      </dsp:txBody>
      <dsp:txXfrm>
        <a:off x="0" y="0"/>
        <a:ext cx="7560840" cy="1684987"/>
      </dsp:txXfrm>
    </dsp:sp>
    <dsp:sp modelId="{057D3628-15C1-4E52-B0ED-EBD7599FE1FD}">
      <dsp:nvSpPr>
        <dsp:cNvPr id="0" name=""/>
        <dsp:cNvSpPr/>
      </dsp:nvSpPr>
      <dsp:spPr>
        <a:xfrm>
          <a:off x="0" y="1728191"/>
          <a:ext cx="2515358" cy="173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ДОУ 54 </a:t>
          </a:r>
          <a:r>
            <a:rPr lang="ru-RU" sz="1200" b="1" kern="1200" dirty="0" err="1" smtClean="0">
              <a:solidFill>
                <a:srgbClr val="FF0000"/>
              </a:solidFill>
            </a:rPr>
            <a:t>Стажировочная</a:t>
          </a:r>
          <a:r>
            <a:rPr lang="ru-RU" sz="1200" b="1" kern="1200" dirty="0" smtClean="0">
              <a:solidFill>
                <a:srgbClr val="FF0000"/>
              </a:solidFill>
            </a:rPr>
            <a:t> платформа по читательской грамотности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«Эффективное инклюзивное образование в ДОУ»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0" y="1728191"/>
        <a:ext cx="2515358" cy="1732507"/>
      </dsp:txXfrm>
    </dsp:sp>
    <dsp:sp modelId="{C97636B0-E54B-45AC-80E8-174889F33667}">
      <dsp:nvSpPr>
        <dsp:cNvPr id="0" name=""/>
        <dsp:cNvSpPr/>
      </dsp:nvSpPr>
      <dsp:spPr>
        <a:xfrm>
          <a:off x="2528237" y="1728191"/>
          <a:ext cx="2521510" cy="28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ДОУ 10 </a:t>
          </a:r>
          <a:r>
            <a:rPr lang="ru-RU" sz="1200" b="1" kern="1200" dirty="0" err="1" smtClean="0">
              <a:solidFill>
                <a:srgbClr val="FF0000"/>
              </a:solidFill>
            </a:rPr>
            <a:t>Стажировочная</a:t>
          </a:r>
          <a:r>
            <a:rPr lang="ru-RU" sz="1200" b="1" kern="1200" dirty="0" smtClean="0">
              <a:solidFill>
                <a:srgbClr val="FF0000"/>
              </a:solidFill>
            </a:rPr>
            <a:t> платформа по нравственно-патриотическому воспитанию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Приказом министерства образования Красноярского края №116-11-05 от 09.03.2021 региональной инновационной площадкой, признано  ДОУ №10, реализующий инновационный проект, отражающий систему нравственно-патриотического воспитания дошкольников через краеведение «Детство с родным городом». 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528237" y="1728191"/>
        <a:ext cx="2521510" cy="2876000"/>
      </dsp:txXfrm>
    </dsp:sp>
    <dsp:sp modelId="{9482DBE9-5DDF-47A8-90D0-9117031748EC}">
      <dsp:nvSpPr>
        <dsp:cNvPr id="0" name=""/>
        <dsp:cNvSpPr/>
      </dsp:nvSpPr>
      <dsp:spPr>
        <a:xfrm>
          <a:off x="5039329" y="1728191"/>
          <a:ext cx="2521510" cy="173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ДОУ 17 </a:t>
          </a:r>
          <a:r>
            <a:rPr lang="ru-RU" sz="1200" b="1" kern="1200" dirty="0" err="1" smtClean="0">
              <a:solidFill>
                <a:srgbClr val="FF0000"/>
              </a:solidFill>
            </a:rPr>
            <a:t>Стажировочная</a:t>
          </a:r>
          <a:r>
            <a:rPr lang="ru-RU" sz="1200" b="1" kern="1200" dirty="0" smtClean="0">
              <a:solidFill>
                <a:srgbClr val="FF0000"/>
              </a:solidFill>
            </a:rPr>
            <a:t> платформа по формированию предпосылок естественно-научной грамотности дошкольников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Всероссийская инновационная площадка по исследовательской деятельности дошкольников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039329" y="1728191"/>
        <a:ext cx="2521510" cy="1732507"/>
      </dsp:txXfrm>
    </dsp:sp>
    <dsp:sp modelId="{2546E3D1-4DF3-4E0B-8659-E96244021AF0}">
      <dsp:nvSpPr>
        <dsp:cNvPr id="0" name=""/>
        <dsp:cNvSpPr/>
      </dsp:nvSpPr>
      <dsp:spPr>
        <a:xfrm>
          <a:off x="0" y="5223460"/>
          <a:ext cx="7560840" cy="3931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Аналитический семинар</a:t>
            </a:r>
            <a:br>
              <a:rPr lang="ru-RU" dirty="0" smtClean="0"/>
            </a:br>
            <a:r>
              <a:rPr lang="ru-RU" dirty="0" smtClean="0"/>
              <a:t>2020-2021 уч.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36622"/>
            <a:ext cx="6768752" cy="152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Руководитель: ст. методист Бахтина М.Н.</a:t>
            </a:r>
          </a:p>
          <a:p>
            <a:pPr algn="just"/>
            <a:r>
              <a:rPr lang="ru-RU" dirty="0" smtClean="0"/>
              <a:t>Ответственные: старшие воспитатели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17.05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9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2018 - 719 практик</a:t>
            </a:r>
          </a:p>
          <a:p>
            <a:r>
              <a:rPr lang="ru-RU" dirty="0" smtClean="0"/>
              <a:t>2019 – 1056</a:t>
            </a:r>
          </a:p>
          <a:p>
            <a:r>
              <a:rPr lang="ru-RU" dirty="0" smtClean="0"/>
              <a:t>2020 – 1212</a:t>
            </a:r>
          </a:p>
          <a:p>
            <a:r>
              <a:rPr lang="ru-RU" dirty="0" smtClean="0"/>
              <a:t>2021 – 1156</a:t>
            </a:r>
          </a:p>
          <a:p>
            <a:pPr marL="0" indent="0">
              <a:buNone/>
            </a:pPr>
            <a:r>
              <a:rPr lang="ru-RU" dirty="0" err="1" smtClean="0"/>
              <a:t>Лесосибирск</a:t>
            </a:r>
            <a:r>
              <a:rPr lang="ru-RU" dirty="0" smtClean="0"/>
              <a:t> – 67 – 22 прошли (33%)</a:t>
            </a:r>
          </a:p>
          <a:p>
            <a:pPr marL="0" indent="0">
              <a:buNone/>
            </a:pPr>
            <a:r>
              <a:rPr lang="ru-RU" dirty="0" smtClean="0"/>
              <a:t>Всего по краю вошло в РАОП – 37%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SMART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практика, ШПМ – ресурс.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1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конкурс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«Детский сад в который хотят все»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(проект)\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7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315274"/>
          </a:xfrm>
        </p:spPr>
        <p:txBody>
          <a:bodyPr/>
          <a:lstStyle/>
          <a:p>
            <a:r>
              <a:rPr lang="ru-RU" dirty="0" smtClean="0"/>
              <a:t>Вопросы к рассмотрению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Анализ резолюции августовского педсовета 2020 г. задачи дошкольного образования</a:t>
            </a:r>
          </a:p>
          <a:p>
            <a:r>
              <a:rPr lang="ru-RU" dirty="0" smtClean="0"/>
              <a:t>Изменение в структуре методической работы города. Анализ и планирование.</a:t>
            </a:r>
          </a:p>
          <a:p>
            <a:r>
              <a:rPr lang="ru-RU" dirty="0" smtClean="0"/>
              <a:t>Годовые результаты, направленные на качество дошкольного образования</a:t>
            </a:r>
          </a:p>
          <a:p>
            <a:r>
              <a:rPr lang="ru-RU" dirty="0" smtClean="0"/>
              <a:t>Мониторинг качества ДО</a:t>
            </a:r>
          </a:p>
          <a:p>
            <a:r>
              <a:rPr lang="ru-RU" dirty="0" smtClean="0"/>
              <a:t>Профессиональные конкурсы (карьерный рост воспитателя)</a:t>
            </a:r>
          </a:p>
          <a:p>
            <a:r>
              <a:rPr lang="ru-RU" dirty="0" smtClean="0"/>
              <a:t>Награждения</a:t>
            </a:r>
          </a:p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9821" y="26269"/>
            <a:ext cx="360040" cy="646330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</a:t>
            </a:r>
            <a:endParaRPr lang="ru-RU" dirty="0" smtClean="0"/>
          </a:p>
          <a:p>
            <a:r>
              <a:rPr lang="ru-RU" dirty="0" err="1" smtClean="0"/>
              <a:t>Инцип</a:t>
            </a:r>
            <a:r>
              <a:rPr lang="ru-RU" dirty="0" smtClean="0"/>
              <a:t>  индивидуализации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5516"/>
            <a:ext cx="91440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Задачи ДО</a:t>
            </a:r>
          </a:p>
          <a:p>
            <a:r>
              <a:rPr lang="ru-RU" dirty="0" smtClean="0"/>
              <a:t>6.1</a:t>
            </a:r>
            <a:r>
              <a:rPr lang="ru-RU" dirty="0"/>
              <a:t>. Создать условия для формирования предпосылок функциональной грамотности у детей дошкольного возраста на основе практико-ориентированного подхода</a:t>
            </a:r>
            <a:r>
              <a:rPr lang="ru-RU" dirty="0" smtClean="0"/>
              <a:t>. Группа 1,2,53</a:t>
            </a:r>
          </a:p>
          <a:p>
            <a:endParaRPr lang="ru-RU" dirty="0"/>
          </a:p>
          <a:p>
            <a:r>
              <a:rPr lang="ru-RU" dirty="0"/>
              <a:t>6.2.Обеспечить повышение профессиональных компетенций педагогов  в освоении современных образовательных технологий в работе с детьми раннего и дошкольного возраста в т. ч. ДОТ, обеспечивая принцип индивидуализации дошкольного образования</a:t>
            </a:r>
            <a:r>
              <a:rPr lang="ru-RU" dirty="0" smtClean="0"/>
              <a:t>. 31, 9,43</a:t>
            </a:r>
          </a:p>
          <a:p>
            <a:endParaRPr lang="ru-RU" dirty="0"/>
          </a:p>
          <a:p>
            <a:r>
              <a:rPr lang="ru-RU" dirty="0"/>
              <a:t>6.3.Активизировать деятельность специалистов дошкольных образовательных организаций  в реализации моделей инклюзивного образования для обеспечения доступного качественного дошкольного </a:t>
            </a:r>
            <a:r>
              <a:rPr lang="ru-RU" dirty="0" smtClean="0"/>
              <a:t>образования.10,54,55</a:t>
            </a:r>
          </a:p>
          <a:p>
            <a:endParaRPr lang="ru-RU" dirty="0"/>
          </a:p>
          <a:p>
            <a:r>
              <a:rPr lang="ru-RU" dirty="0"/>
              <a:t>6.4.Актуализировать проблему развития системы оценки качества дошкольного образования, для обеспечения качественных результатов (ориентир на создание единой региональной системы оценки качества ДО</a:t>
            </a:r>
            <a:r>
              <a:rPr lang="ru-RU" dirty="0" smtClean="0"/>
              <a:t>). 7,42,40</a:t>
            </a:r>
          </a:p>
          <a:p>
            <a:endParaRPr lang="ru-RU" dirty="0"/>
          </a:p>
          <a:p>
            <a:r>
              <a:rPr lang="ru-RU" dirty="0"/>
              <a:t>6.5.Обеспечить сетевое взаимодействие в условиях создания единого образовательного пространства и оптимизации образовательных ресурсов ДОУ. </a:t>
            </a:r>
            <a:r>
              <a:rPr lang="ru-RU" dirty="0" smtClean="0"/>
              <a:t>33,34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6.6.Развивать систему дополнительного образования для детей дошкольного возраста</a:t>
            </a:r>
            <a:r>
              <a:rPr lang="ru-RU" dirty="0" smtClean="0"/>
              <a:t>. Гимназия, 41,6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Инновационный вызов!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ДОУ 17</a:t>
            </a:r>
          </a:p>
          <a:p>
            <a:pPr marL="0" indent="0">
              <a:buNone/>
            </a:pPr>
            <a:r>
              <a:rPr lang="ru-RU" dirty="0" smtClean="0"/>
              <a:t>Ресурсы ДОУ для формирования естественнонаучного контента на муниципальном 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9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5098851"/>
              </p:ext>
            </p:extLst>
          </p:nvPr>
        </p:nvGraphicFramePr>
        <p:xfrm>
          <a:off x="827584" y="620688"/>
          <a:ext cx="75608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8162" y="508518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РАЗРАБОТАТЬ СТАЖИРОВОЧНУЮ ПРОГРАММУ</a:t>
            </a:r>
          </a:p>
          <a:p>
            <a:pPr algn="ctr"/>
            <a:r>
              <a:rPr lang="ru-RU" b="1" dirty="0" smtClean="0"/>
              <a:t>Внедрить в сентябре 2021 года</a:t>
            </a:r>
          </a:p>
          <a:p>
            <a:pPr algn="ctr"/>
            <a:r>
              <a:rPr lang="ru-RU" b="1" dirty="0" smtClean="0"/>
              <a:t>Быть готовыми представлять опыт на региональном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1116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1"/>
            <a:ext cx="6965245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776864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Учителей-логопедов (СОШ+ДОУ)</a:t>
            </a:r>
          </a:p>
          <a:p>
            <a:r>
              <a:rPr lang="ru-RU" dirty="0" smtClean="0"/>
              <a:t>Педагогов-психологов (СОШ+ДОУ)</a:t>
            </a:r>
          </a:p>
          <a:p>
            <a:r>
              <a:rPr lang="ru-RU" dirty="0" smtClean="0"/>
              <a:t>ГМО речевого развития</a:t>
            </a:r>
          </a:p>
          <a:p>
            <a:r>
              <a:rPr lang="ru-RU" dirty="0" smtClean="0"/>
              <a:t>ГМО «Воспитание детей раннего возраста»</a:t>
            </a:r>
          </a:p>
          <a:p>
            <a:r>
              <a:rPr lang="ru-RU" dirty="0" smtClean="0"/>
              <a:t>ГМО «Художественно-эстетическое развитие, креативное мышление»</a:t>
            </a:r>
          </a:p>
          <a:p>
            <a:r>
              <a:rPr lang="ru-RU" dirty="0" smtClean="0"/>
              <a:t>ГМО «Физическое развитие дошкольников. Адаптивный спорт»</a:t>
            </a:r>
          </a:p>
          <a:p>
            <a:r>
              <a:rPr lang="ru-RU" dirty="0" smtClean="0"/>
              <a:t>МИП «Формирование предпосылок математической грамотности дошкольников»</a:t>
            </a:r>
          </a:p>
          <a:p>
            <a:r>
              <a:rPr lang="ru-RU" dirty="0" smtClean="0"/>
              <a:t>МИП «Формирование предпосылок технологического образования дошкольников»</a:t>
            </a:r>
          </a:p>
          <a:p>
            <a:r>
              <a:rPr lang="ru-RU" dirty="0" smtClean="0"/>
              <a:t>МИП «Формирование предпосылок финансовой грамотности дошкольников»</a:t>
            </a:r>
          </a:p>
          <a:p>
            <a:r>
              <a:rPr lang="ru-RU" dirty="0" smtClean="0"/>
              <a:t>ГМП «Реализация ФГОС ДО. Старт на целевые ориентиры»</a:t>
            </a:r>
          </a:p>
          <a:p>
            <a:endParaRPr lang="ru-RU" smtClean="0"/>
          </a:p>
          <a:p>
            <a:r>
              <a:rPr lang="ru-RU" smtClean="0"/>
              <a:t>Школа </a:t>
            </a:r>
            <a:r>
              <a:rPr lang="ru-RU" dirty="0" smtClean="0"/>
              <a:t>профессионального мастерства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Проектная группа по детским конкурсам</a:t>
            </a:r>
          </a:p>
          <a:p>
            <a:pPr marL="0" indent="0">
              <a:buNone/>
            </a:pPr>
            <a:r>
              <a:rPr lang="ru-RU" dirty="0" smtClean="0"/>
              <a:t>Проектная группа по </a:t>
            </a:r>
            <a:r>
              <a:rPr lang="ru-RU" dirty="0" err="1" smtClean="0"/>
              <a:t>профконкурсам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Годовые результаты, направленные на качество дошкольного образования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Ваши внутренние достижения внесут вклад в лидерскую позицию РФ?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3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МКДО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128792" cy="495836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ВСОКО                         </a:t>
            </a:r>
            <a:r>
              <a:rPr lang="ru-RU" dirty="0" err="1" smtClean="0"/>
              <a:t>Самообследование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что обратить внимание?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31840" y="3820422"/>
            <a:ext cx="661354" cy="10934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79419" y="3837817"/>
            <a:ext cx="779678" cy="10934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361146" y="1700808"/>
            <a:ext cx="729865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19537" y="1700808"/>
            <a:ext cx="600535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1720" y="5229200"/>
            <a:ext cx="230425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Инструмент МКДО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473329" y="4998367"/>
            <a:ext cx="2304256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Разработать критерии по направлениям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2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40960" cy="54726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арьерный </a:t>
            </a:r>
            <a:r>
              <a:rPr lang="ru-RU" b="1" dirty="0">
                <a:solidFill>
                  <a:srgbClr val="C00000"/>
                </a:solidFill>
              </a:rPr>
              <a:t>рост </a:t>
            </a:r>
            <a:r>
              <a:rPr lang="ru-RU" b="1" dirty="0" smtClean="0">
                <a:solidFill>
                  <a:srgbClr val="C00000"/>
                </a:solidFill>
              </a:rPr>
              <a:t>воспитателя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Обучение </a:t>
            </a:r>
            <a:br>
              <a:rPr lang="ru-RU" sz="3600" dirty="0" smtClean="0"/>
            </a:br>
            <a:r>
              <a:rPr lang="ru-RU" sz="3600" i="1" dirty="0" smtClean="0"/>
              <a:t>(</a:t>
            </a:r>
            <a:r>
              <a:rPr lang="ru-RU" sz="3600" i="1" dirty="0" err="1" smtClean="0"/>
              <a:t>доп+высшее+мл.восп</a:t>
            </a:r>
            <a:r>
              <a:rPr lang="ru-RU" sz="3600" i="1" dirty="0" smtClean="0"/>
              <a:t>. </a:t>
            </a:r>
            <a:r>
              <a:rPr lang="ru-RU" sz="3600" i="1" dirty="0"/>
              <a:t>к</a:t>
            </a:r>
            <a:r>
              <a:rPr lang="ru-RU" sz="3600" i="1" dirty="0" smtClean="0"/>
              <a:t>ак ресурс)</a:t>
            </a:r>
            <a:br>
              <a:rPr lang="ru-RU" sz="3600" i="1" dirty="0" smtClean="0"/>
            </a:br>
            <a:r>
              <a:rPr lang="ru-RU" sz="3600" dirty="0" smtClean="0"/>
              <a:t>Курсы ПК</a:t>
            </a:r>
            <a:br>
              <a:rPr lang="ru-RU" sz="3600" dirty="0" smtClean="0"/>
            </a:br>
            <a:r>
              <a:rPr lang="ru-RU" sz="3600" dirty="0" smtClean="0"/>
              <a:t>Участие в </a:t>
            </a:r>
            <a:r>
              <a:rPr lang="ru-RU" sz="3600" dirty="0" err="1" smtClean="0"/>
              <a:t>профконкурсах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Открытые мероприятия</a:t>
            </a:r>
            <a:br>
              <a:rPr lang="ru-RU" sz="3600" dirty="0" smtClean="0"/>
            </a:br>
            <a:r>
              <a:rPr lang="ru-RU" sz="3600" dirty="0" smtClean="0"/>
              <a:t>Участие в мероприятиях города</a:t>
            </a:r>
            <a:br>
              <a:rPr lang="ru-RU" sz="3600" dirty="0" smtClean="0"/>
            </a:br>
            <a:r>
              <a:rPr lang="ru-RU" sz="3600" dirty="0" smtClean="0"/>
              <a:t>Продвижение практик </a:t>
            </a:r>
            <a:br>
              <a:rPr lang="ru-RU" sz="3600" dirty="0" smtClean="0"/>
            </a:br>
            <a:r>
              <a:rPr lang="ru-RU" sz="3600" dirty="0" smtClean="0"/>
              <a:t>ДОУ-муниципалитет-регион-РФ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01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602</TotalTime>
  <Words>455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Аналитический семинар 2020-2021 уч. год</vt:lpstr>
      <vt:lpstr>Вопросы к рассмотрению</vt:lpstr>
      <vt:lpstr>Презентация PowerPoint</vt:lpstr>
      <vt:lpstr>Инновационный вызов! </vt:lpstr>
      <vt:lpstr>Презентация PowerPoint</vt:lpstr>
      <vt:lpstr>ГМО</vt:lpstr>
      <vt:lpstr>     Годовые результаты, направленные на качество дошкольного образования   Как Ваши внутренние достижения внесут вклад в лидерскую позицию РФ?</vt:lpstr>
      <vt:lpstr>МКДО</vt:lpstr>
      <vt:lpstr>Карьерный рост воспитателя Обучение  (доп+высшее+мл.восп. как ресурс) Курсы ПК Участие в профконкурсах Открытые мероприятия Участие в мероприятиях города Продвижение практик  ДОУ-муниципалитет-регион-РФ </vt:lpstr>
      <vt:lpstr>РАОП</vt:lpstr>
      <vt:lpstr>Муниципальный конкурс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семинар 2020-2021 уч. год</dc:title>
  <dc:creator>1</dc:creator>
  <cp:lastModifiedBy>1</cp:lastModifiedBy>
  <cp:revision>21</cp:revision>
  <cp:lastPrinted>2021-05-17T03:29:56Z</cp:lastPrinted>
  <dcterms:created xsi:type="dcterms:W3CDTF">2021-05-14T05:27:39Z</dcterms:created>
  <dcterms:modified xsi:type="dcterms:W3CDTF">2021-05-18T10:02:00Z</dcterms:modified>
</cp:coreProperties>
</file>